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25"/>
  </p:handoutMasterIdLst>
  <p:sldIdLst>
    <p:sldId id="256" r:id="rId2"/>
    <p:sldId id="257" r:id="rId3"/>
    <p:sldId id="261" r:id="rId4"/>
    <p:sldId id="259" r:id="rId5"/>
    <p:sldId id="265" r:id="rId6"/>
    <p:sldId id="262" r:id="rId7"/>
    <p:sldId id="260" r:id="rId8"/>
    <p:sldId id="263" r:id="rId9"/>
    <p:sldId id="266" r:id="rId10"/>
    <p:sldId id="267" r:id="rId11"/>
    <p:sldId id="294" r:id="rId12"/>
    <p:sldId id="272" r:id="rId13"/>
    <p:sldId id="291" r:id="rId14"/>
    <p:sldId id="274" r:id="rId15"/>
    <p:sldId id="275" r:id="rId16"/>
    <p:sldId id="276" r:id="rId17"/>
    <p:sldId id="277" r:id="rId18"/>
    <p:sldId id="281" r:id="rId19"/>
    <p:sldId id="297" r:id="rId20"/>
    <p:sldId id="282" r:id="rId21"/>
    <p:sldId id="288" r:id="rId22"/>
    <p:sldId id="298" r:id="rId23"/>
    <p:sldId id="26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751B1E3-C877-425C-9F8D-62FC096C7D52}" type="datetimeFigureOut">
              <a:rPr lang="en-US" smtClean="0"/>
              <a:t>6/1/2018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38B55BE-40BB-4EEA-8969-53498E84B80E}" type="slidenum">
              <a:rPr lang="en-US" smtClean="0"/>
              <a:t>‹#›</a:t>
            </a:fld>
            <a:endParaRPr lang="en-US"/>
          </a:p>
        </p:txBody>
      </p:sp>
    </p:spTree>
    <p:extLst>
      <p:ext uri="{BB962C8B-B14F-4D97-AF65-F5344CB8AC3E}">
        <p14:creationId xmlns:p14="http://schemas.microsoft.com/office/powerpoint/2010/main" val="16080316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1813868"/>
          </a:xfrm>
        </p:spPr>
        <p:txBody>
          <a:bodyPr>
            <a:normAutofit/>
          </a:bodyPr>
          <a:lstStyle/>
          <a:p>
            <a:r>
              <a:rPr lang="en-US" dirty="0"/>
              <a:t>The 2 Phases of Retirement</a:t>
            </a:r>
          </a:p>
        </p:txBody>
      </p:sp>
      <p:sp>
        <p:nvSpPr>
          <p:cNvPr id="3" name="Subtitle 2"/>
          <p:cNvSpPr>
            <a:spLocks noGrp="1"/>
          </p:cNvSpPr>
          <p:nvPr>
            <p:ph type="subTitle" idx="1"/>
          </p:nvPr>
        </p:nvSpPr>
        <p:spPr>
          <a:xfrm>
            <a:off x="3506597" y="3171039"/>
            <a:ext cx="4908617" cy="2413607"/>
          </a:xfrm>
        </p:spPr>
        <p:txBody>
          <a:bodyPr>
            <a:normAutofit fontScale="92500" lnSpcReduction="10000"/>
          </a:bodyPr>
          <a:lstStyle/>
          <a:p>
            <a:pPr algn="r" fontAlgn="auto">
              <a:lnSpc>
                <a:spcPct val="80000"/>
              </a:lnSpc>
              <a:spcAft>
                <a:spcPts val="0"/>
              </a:spcAft>
              <a:defRPr/>
            </a:pPr>
            <a:r>
              <a:rPr lang="en-US" altLang="en-US" sz="2400" dirty="0"/>
              <a:t>Peggy L. Sanders, Attorney at Law</a:t>
            </a:r>
          </a:p>
          <a:p>
            <a:pPr algn="r" fontAlgn="auto">
              <a:lnSpc>
                <a:spcPct val="80000"/>
              </a:lnSpc>
              <a:spcAft>
                <a:spcPts val="0"/>
              </a:spcAft>
              <a:defRPr/>
            </a:pPr>
            <a:r>
              <a:rPr lang="en-US" altLang="en-US" sz="2400" dirty="0"/>
              <a:t>Sanders Law Group</a:t>
            </a:r>
          </a:p>
          <a:p>
            <a:pPr algn="r" fontAlgn="auto">
              <a:lnSpc>
                <a:spcPct val="80000"/>
              </a:lnSpc>
              <a:spcAft>
                <a:spcPts val="0"/>
              </a:spcAft>
              <a:defRPr/>
            </a:pPr>
            <a:r>
              <a:rPr lang="en-US" altLang="en-US" sz="2400" dirty="0"/>
              <a:t>152 Third Avenue S., Suite 101</a:t>
            </a:r>
          </a:p>
          <a:p>
            <a:pPr algn="r" fontAlgn="auto">
              <a:lnSpc>
                <a:spcPct val="80000"/>
              </a:lnSpc>
              <a:spcAft>
                <a:spcPts val="0"/>
              </a:spcAft>
              <a:defRPr/>
            </a:pPr>
            <a:r>
              <a:rPr lang="en-US" altLang="en-US" sz="2400" dirty="0"/>
              <a:t>Edmonds, WA  98020</a:t>
            </a:r>
          </a:p>
          <a:p>
            <a:pPr algn="r" fontAlgn="auto">
              <a:lnSpc>
                <a:spcPct val="80000"/>
              </a:lnSpc>
              <a:spcAft>
                <a:spcPts val="0"/>
              </a:spcAft>
              <a:defRPr/>
            </a:pPr>
            <a:r>
              <a:rPr lang="en-US" altLang="en-US" sz="2400" dirty="0"/>
              <a:t>peggy@sanderslawgroupNW.com</a:t>
            </a:r>
          </a:p>
          <a:p>
            <a:pPr algn="r" fontAlgn="auto">
              <a:lnSpc>
                <a:spcPct val="80000"/>
              </a:lnSpc>
              <a:spcAft>
                <a:spcPts val="0"/>
              </a:spcAft>
              <a:defRPr/>
            </a:pPr>
            <a:r>
              <a:rPr lang="en-US" altLang="en-US" sz="2400" dirty="0"/>
              <a:t>(425) 640-8686</a:t>
            </a:r>
          </a:p>
          <a:p>
            <a:endParaRPr lang="en-US" dirty="0"/>
          </a:p>
        </p:txBody>
      </p:sp>
    </p:spTree>
    <p:extLst>
      <p:ext uri="{BB962C8B-B14F-4D97-AF65-F5344CB8AC3E}">
        <p14:creationId xmlns:p14="http://schemas.microsoft.com/office/powerpoint/2010/main" val="418120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723002" y="729842"/>
            <a:ext cx="6461465" cy="5254906"/>
          </a:xfrm>
        </p:spPr>
        <p:txBody>
          <a:bodyPr>
            <a:normAutofit fontScale="92500" lnSpcReduction="10000"/>
          </a:bodyPr>
          <a:lstStyle/>
          <a:p>
            <a:r>
              <a:rPr lang="en-US" dirty="0"/>
              <a:t>Attorneys who work in the field of Elder Law bring more to their practice than an expertise in the appropriate area of law. They also have knowledge of the senior population and their unique needs as well as the myths related to competence and aging. They are aware of the physical and mental difficulties that often accompany the aging process. Because of their broad knowledge base they are able to more thoroughly address the legal needs of their clients.</a:t>
            </a:r>
          </a:p>
          <a:p>
            <a:r>
              <a:rPr lang="en-US" dirty="0"/>
              <a:t>For example, when planning an estate, an elder law attorney would take into consideration the health of the person or couple, the potential for nursing home care and the wishes and concerns of the person or couple if that event were to occur. If need arises, the elder law attorney will associate other legal experts.</a:t>
            </a:r>
          </a:p>
          <a:p>
            <a:r>
              <a:rPr lang="en-US" dirty="0"/>
              <a:t>Elder law covers all aspects of planning, counseling, education, and advocating for clients. Elder law attorneys are a resource to their clients because they understand their clients’ needs may extend beyond basic legal services and stay informed about and connected to the local networks of professionals who serve the elder population.</a:t>
            </a:r>
          </a:p>
          <a:p>
            <a:endParaRPr lang="en-US" dirty="0"/>
          </a:p>
        </p:txBody>
      </p:sp>
      <p:pic>
        <p:nvPicPr>
          <p:cNvPr id="5" name="Picture 4"/>
          <p:cNvPicPr>
            <a:picLocks noChangeAspect="1"/>
          </p:cNvPicPr>
          <p:nvPr/>
        </p:nvPicPr>
        <p:blipFill>
          <a:blip r:embed="rId2"/>
          <a:stretch>
            <a:fillRect/>
          </a:stretch>
        </p:blipFill>
        <p:spPr>
          <a:xfrm>
            <a:off x="0" y="1199627"/>
            <a:ext cx="4723002" cy="4379052"/>
          </a:xfrm>
          <a:prstGeom prst="rect">
            <a:avLst/>
          </a:prstGeom>
        </p:spPr>
      </p:pic>
    </p:spTree>
    <p:extLst>
      <p:ext uri="{BB962C8B-B14F-4D97-AF65-F5344CB8AC3E}">
        <p14:creationId xmlns:p14="http://schemas.microsoft.com/office/powerpoint/2010/main" val="295299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ACB6D05-327B-43BB-B012-5F613A336016}"/>
              </a:ext>
            </a:extLst>
          </p:cNvPr>
          <p:cNvSpPr>
            <a:spLocks noGrp="1" noChangeArrowheads="1"/>
          </p:cNvSpPr>
          <p:nvPr>
            <p:ph type="title"/>
          </p:nvPr>
        </p:nvSpPr>
        <p:spPr/>
        <p:txBody>
          <a:bodyPr/>
          <a:lstStyle/>
          <a:p>
            <a:r>
              <a:rPr lang="en-US" altLang="en-US" dirty="0"/>
              <a:t>What we’ll talk about today.</a:t>
            </a:r>
          </a:p>
        </p:txBody>
      </p:sp>
      <p:sp>
        <p:nvSpPr>
          <p:cNvPr id="55299" name="Rectangle 3">
            <a:extLst>
              <a:ext uri="{FF2B5EF4-FFF2-40B4-BE49-F238E27FC236}">
                <a16:creationId xmlns:a16="http://schemas.microsoft.com/office/drawing/2014/main" id="{78BA1D4E-F4F6-4D04-97FB-FFD39D3E8936}"/>
              </a:ext>
            </a:extLst>
          </p:cNvPr>
          <p:cNvSpPr>
            <a:spLocks noGrp="1" noChangeArrowheads="1"/>
          </p:cNvSpPr>
          <p:nvPr>
            <p:ph type="body" idx="1"/>
          </p:nvPr>
        </p:nvSpPr>
        <p:spPr/>
        <p:txBody>
          <a:bodyPr/>
          <a:lstStyle/>
          <a:p>
            <a:r>
              <a:rPr lang="en-US" altLang="en-US" sz="2400" dirty="0"/>
              <a:t>Powers of Attorney</a:t>
            </a:r>
          </a:p>
          <a:p>
            <a:r>
              <a:rPr lang="en-US" altLang="en-US" sz="2400" dirty="0"/>
              <a:t>Guardianship</a:t>
            </a:r>
          </a:p>
          <a:p>
            <a:r>
              <a:rPr lang="en-US" altLang="en-US" sz="2400" dirty="0"/>
              <a:t>Medicaid</a:t>
            </a:r>
          </a:p>
          <a:p>
            <a:r>
              <a:rPr lang="en-US" altLang="en-US" sz="2400" dirty="0"/>
              <a:t>VA Benefits</a:t>
            </a:r>
          </a:p>
          <a:p>
            <a:endParaRPr lang="en-US" altLang="en-US" dirty="0"/>
          </a:p>
        </p:txBody>
      </p:sp>
    </p:spTree>
    <p:extLst>
      <p:ext uri="{BB962C8B-B14F-4D97-AF65-F5344CB8AC3E}">
        <p14:creationId xmlns:p14="http://schemas.microsoft.com/office/powerpoint/2010/main" val="24039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no such thing as a Transfer on Stroke Account</a:t>
            </a:r>
          </a:p>
        </p:txBody>
      </p:sp>
      <p:sp>
        <p:nvSpPr>
          <p:cNvPr id="3" name="Content Placeholder 2"/>
          <p:cNvSpPr>
            <a:spLocks noGrp="1"/>
          </p:cNvSpPr>
          <p:nvPr>
            <p:ph idx="1"/>
          </p:nvPr>
        </p:nvSpPr>
        <p:spPr/>
        <p:txBody>
          <a:bodyPr/>
          <a:lstStyle/>
          <a:p>
            <a:r>
              <a:rPr lang="en-US" dirty="0"/>
              <a:t>.</a:t>
            </a:r>
          </a:p>
        </p:txBody>
      </p:sp>
      <p:pic>
        <p:nvPicPr>
          <p:cNvPr id="4" name="Picture 3"/>
          <p:cNvPicPr>
            <a:picLocks noChangeAspect="1"/>
          </p:cNvPicPr>
          <p:nvPr/>
        </p:nvPicPr>
        <p:blipFill>
          <a:blip r:embed="rId2"/>
          <a:stretch>
            <a:fillRect/>
          </a:stretch>
        </p:blipFill>
        <p:spPr>
          <a:xfrm>
            <a:off x="3632432" y="1123836"/>
            <a:ext cx="7366329" cy="4601184"/>
          </a:xfrm>
          <a:prstGeom prst="rect">
            <a:avLst/>
          </a:prstGeom>
        </p:spPr>
      </p:pic>
    </p:spTree>
    <p:extLst>
      <p:ext uri="{BB962C8B-B14F-4D97-AF65-F5344CB8AC3E}">
        <p14:creationId xmlns:p14="http://schemas.microsoft.com/office/powerpoint/2010/main" val="340092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BD8BEF4-A3F9-42DC-84B0-1CE806C98B4C}"/>
              </a:ext>
            </a:extLst>
          </p:cNvPr>
          <p:cNvSpPr>
            <a:spLocks noGrp="1" noChangeArrowheads="1"/>
          </p:cNvSpPr>
          <p:nvPr>
            <p:ph type="title"/>
          </p:nvPr>
        </p:nvSpPr>
        <p:spPr/>
        <p:txBody>
          <a:bodyPr/>
          <a:lstStyle/>
          <a:p>
            <a:r>
              <a:rPr lang="en-US" altLang="en-US"/>
              <a:t>SOME BASICS</a:t>
            </a:r>
          </a:p>
        </p:txBody>
      </p:sp>
      <p:sp>
        <p:nvSpPr>
          <p:cNvPr id="49155" name="Rectangle 3">
            <a:extLst>
              <a:ext uri="{FF2B5EF4-FFF2-40B4-BE49-F238E27FC236}">
                <a16:creationId xmlns:a16="http://schemas.microsoft.com/office/drawing/2014/main" id="{FFD86DFC-B069-46FA-8986-2CCF950672C9}"/>
              </a:ext>
            </a:extLst>
          </p:cNvPr>
          <p:cNvSpPr>
            <a:spLocks noGrp="1" noChangeArrowheads="1"/>
          </p:cNvSpPr>
          <p:nvPr>
            <p:ph type="body" idx="1"/>
          </p:nvPr>
        </p:nvSpPr>
        <p:spPr/>
        <p:txBody>
          <a:bodyPr/>
          <a:lstStyle/>
          <a:p>
            <a:r>
              <a:rPr lang="en-US" altLang="en-US"/>
              <a:t>Powers of Attorney are critical</a:t>
            </a:r>
          </a:p>
          <a:p>
            <a:r>
              <a:rPr lang="en-US" altLang="en-US"/>
              <a:t>Needed before they’re needed</a:t>
            </a:r>
          </a:p>
          <a:p>
            <a:r>
              <a:rPr lang="en-US" altLang="en-US"/>
              <a:t>Wills should be updated if clients are anticipating the need to use Medicaid benefits immediately or down the road.</a:t>
            </a:r>
          </a:p>
        </p:txBody>
      </p:sp>
    </p:spTree>
    <p:extLst>
      <p:ext uri="{BB962C8B-B14F-4D97-AF65-F5344CB8AC3E}">
        <p14:creationId xmlns:p14="http://schemas.microsoft.com/office/powerpoint/2010/main" val="236676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how do we pay?</a:t>
            </a:r>
          </a:p>
        </p:txBody>
      </p:sp>
      <p:sp>
        <p:nvSpPr>
          <p:cNvPr id="3" name="Content Placeholder 2"/>
          <p:cNvSpPr>
            <a:spLocks noGrp="1"/>
          </p:cNvSpPr>
          <p:nvPr>
            <p:ph idx="1"/>
          </p:nvPr>
        </p:nvSpPr>
        <p:spPr/>
        <p:txBody>
          <a:bodyPr/>
          <a:lstStyle/>
          <a:p>
            <a:r>
              <a:rPr lang="en-US" sz="3600" dirty="0"/>
              <a:t>Four Sources </a:t>
            </a:r>
          </a:p>
          <a:p>
            <a:pPr lvl="1"/>
            <a:r>
              <a:rPr lang="en-US" sz="3600" dirty="0"/>
              <a:t>Private Funds</a:t>
            </a:r>
          </a:p>
          <a:p>
            <a:pPr lvl="1"/>
            <a:r>
              <a:rPr lang="en-US" sz="3600" dirty="0"/>
              <a:t>VA Pension Benefits</a:t>
            </a:r>
          </a:p>
          <a:p>
            <a:pPr lvl="1"/>
            <a:r>
              <a:rPr lang="en-US" sz="3600" dirty="0"/>
              <a:t>Medical Benefits</a:t>
            </a:r>
          </a:p>
          <a:p>
            <a:pPr lvl="1"/>
            <a:r>
              <a:rPr lang="en-US" sz="3600" dirty="0"/>
              <a:t>Family Care Givers</a:t>
            </a:r>
          </a:p>
          <a:p>
            <a:pPr lvl="1"/>
            <a:endParaRPr lang="en-US" dirty="0"/>
          </a:p>
        </p:txBody>
      </p:sp>
    </p:spTree>
    <p:extLst>
      <p:ext uri="{BB962C8B-B14F-4D97-AF65-F5344CB8AC3E}">
        <p14:creationId xmlns:p14="http://schemas.microsoft.com/office/powerpoint/2010/main" val="125828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altLang="en-US" dirty="0"/>
          </a:p>
          <a:p>
            <a:endParaRPr lang="en-US" altLang="en-US" dirty="0"/>
          </a:p>
          <a:p>
            <a:endParaRPr lang="en-US" altLang="en-US" dirty="0"/>
          </a:p>
          <a:p>
            <a:endParaRPr lang="en-US" altLang="en-US" dirty="0"/>
          </a:p>
          <a:p>
            <a:endParaRPr lang="en-US" altLang="en-US" dirty="0"/>
          </a:p>
          <a:p>
            <a:r>
              <a:rPr lang="en-US" altLang="en-US" dirty="0"/>
              <a:t>VA benefits are available to many more people than you might think.</a:t>
            </a:r>
          </a:p>
          <a:p>
            <a:r>
              <a:rPr lang="en-US" altLang="en-US" dirty="0"/>
              <a:t>“War time” does not mean a client had to be on the battlefield.</a:t>
            </a:r>
          </a:p>
          <a:p>
            <a:r>
              <a:rPr lang="en-US" altLang="en-US" dirty="0"/>
              <a:t>Service Connected vs. Non-service Connected.</a:t>
            </a:r>
          </a:p>
          <a:p>
            <a:r>
              <a:rPr lang="en-US" altLang="en-US" dirty="0"/>
              <a:t>Aid and Attendance</a:t>
            </a:r>
          </a:p>
          <a:p>
            <a:pPr lvl="1"/>
            <a:r>
              <a:rPr lang="en-US" altLang="en-US" dirty="0"/>
              <a:t>Much higher resource limits</a:t>
            </a:r>
          </a:p>
          <a:p>
            <a:pPr lvl="1"/>
            <a:r>
              <a:rPr lang="en-US" altLang="en-US" dirty="0"/>
              <a:t>How to coordinate with Medicaid</a:t>
            </a:r>
          </a:p>
          <a:p>
            <a:r>
              <a:rPr lang="en-US" altLang="en-US" dirty="0"/>
              <a:t>Unfortunately, it’s taking a very long time for the VA to process applications for disability benefits.</a:t>
            </a:r>
          </a:p>
          <a:p>
            <a:endParaRPr lang="en-US" dirty="0"/>
          </a:p>
        </p:txBody>
      </p:sp>
      <p:pic>
        <p:nvPicPr>
          <p:cNvPr id="5" name="Picture 4">
            <a:extLst>
              <a:ext uri="{FF2B5EF4-FFF2-40B4-BE49-F238E27FC236}">
                <a16:creationId xmlns:a16="http://schemas.microsoft.com/office/drawing/2014/main" id="{ED659A30-9079-46FA-A266-5F42452C075A}"/>
              </a:ext>
            </a:extLst>
          </p:cNvPr>
          <p:cNvPicPr>
            <a:picLocks noChangeAspect="1"/>
          </p:cNvPicPr>
          <p:nvPr/>
        </p:nvPicPr>
        <p:blipFill>
          <a:blip r:embed="rId2"/>
          <a:stretch>
            <a:fillRect/>
          </a:stretch>
        </p:blipFill>
        <p:spPr>
          <a:xfrm>
            <a:off x="5889073" y="944352"/>
            <a:ext cx="2555822" cy="1704222"/>
          </a:xfrm>
          <a:prstGeom prst="rect">
            <a:avLst/>
          </a:prstGeom>
        </p:spPr>
      </p:pic>
      <p:sp>
        <p:nvSpPr>
          <p:cNvPr id="2" name="Title 1"/>
          <p:cNvSpPr>
            <a:spLocks noGrp="1"/>
          </p:cNvSpPr>
          <p:nvPr>
            <p:ph type="title"/>
          </p:nvPr>
        </p:nvSpPr>
        <p:spPr/>
        <p:txBody>
          <a:bodyPr/>
          <a:lstStyle/>
          <a:p>
            <a:r>
              <a:rPr lang="en-US" dirty="0"/>
              <a:t>VA Benefits</a:t>
            </a:r>
          </a:p>
        </p:txBody>
      </p:sp>
    </p:spTree>
    <p:extLst>
      <p:ext uri="{BB962C8B-B14F-4D97-AF65-F5344CB8AC3E}">
        <p14:creationId xmlns:p14="http://schemas.microsoft.com/office/powerpoint/2010/main" val="353899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there’s Medicaid – First the Basics</a:t>
            </a:r>
          </a:p>
        </p:txBody>
      </p:sp>
      <p:sp>
        <p:nvSpPr>
          <p:cNvPr id="3" name="Content Placeholder 2"/>
          <p:cNvSpPr>
            <a:spLocks noGrp="1"/>
          </p:cNvSpPr>
          <p:nvPr>
            <p:ph idx="1"/>
          </p:nvPr>
        </p:nvSpPr>
        <p:spPr/>
        <p:txBody>
          <a:bodyPr>
            <a:normAutofit/>
          </a:bodyPr>
          <a:lstStyle/>
          <a:p>
            <a:r>
              <a:rPr lang="en-US" dirty="0"/>
              <a:t>Some terms:</a:t>
            </a:r>
          </a:p>
          <a:p>
            <a:pPr lvl="1"/>
            <a:r>
              <a:rPr lang="en-US" sz="2000" dirty="0"/>
              <a:t>Medicaid Spouse</a:t>
            </a:r>
          </a:p>
          <a:p>
            <a:pPr lvl="1"/>
            <a:r>
              <a:rPr lang="en-US" sz="2000" dirty="0"/>
              <a:t>Community Spouse</a:t>
            </a:r>
          </a:p>
          <a:p>
            <a:pPr lvl="1"/>
            <a:r>
              <a:rPr lang="en-US" sz="2000" dirty="0"/>
              <a:t>Community Spouse Resource Allowance</a:t>
            </a:r>
          </a:p>
          <a:p>
            <a:pPr lvl="1"/>
            <a:r>
              <a:rPr lang="en-US" sz="2000" dirty="0"/>
              <a:t>Available Resources</a:t>
            </a:r>
          </a:p>
          <a:p>
            <a:pPr lvl="1"/>
            <a:endParaRPr lang="en-US" sz="2000" dirty="0"/>
          </a:p>
          <a:p>
            <a:r>
              <a:rPr lang="en-US" dirty="0"/>
              <a:t>By the Book (sort of):</a:t>
            </a:r>
          </a:p>
          <a:p>
            <a:pPr lvl="1"/>
            <a:r>
              <a:rPr lang="en-US" sz="2000" dirty="0"/>
              <a:t>Medicaid Spouse – $2,000 in assets, income of less than $7,039 for the COPES program (other limits for other types of Medicaid)</a:t>
            </a:r>
          </a:p>
          <a:p>
            <a:pPr lvl="1"/>
            <a:r>
              <a:rPr lang="en-US" sz="2000" dirty="0"/>
              <a:t>Community Spouse – $55,547 up to $123,600 in assets, no limit on income</a:t>
            </a:r>
          </a:p>
          <a:p>
            <a:pPr lvl="1"/>
            <a:r>
              <a:rPr lang="en-US" sz="2000" dirty="0"/>
              <a:t>Exempt Resources – house, car, personal belongings</a:t>
            </a:r>
          </a:p>
        </p:txBody>
      </p:sp>
    </p:spTree>
    <p:extLst>
      <p:ext uri="{BB962C8B-B14F-4D97-AF65-F5344CB8AC3E}">
        <p14:creationId xmlns:p14="http://schemas.microsoft.com/office/powerpoint/2010/main" val="142165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how an Elder Law Attorney can help</a:t>
            </a:r>
          </a:p>
        </p:txBody>
      </p:sp>
      <p:sp>
        <p:nvSpPr>
          <p:cNvPr id="3" name="Content Placeholder 2"/>
          <p:cNvSpPr>
            <a:spLocks noGrp="1"/>
          </p:cNvSpPr>
          <p:nvPr>
            <p:ph idx="1"/>
          </p:nvPr>
        </p:nvSpPr>
        <p:spPr/>
        <p:txBody>
          <a:bodyPr/>
          <a:lstStyle/>
          <a:p>
            <a:r>
              <a:rPr lang="en-US" altLang="en-US" sz="2800" dirty="0"/>
              <a:t>We can often take advantage of Medicaid benefits even if there are some assets.</a:t>
            </a:r>
          </a:p>
          <a:p>
            <a:r>
              <a:rPr lang="en-US" altLang="en-US" sz="2800" dirty="0"/>
              <a:t>Gifts and Penalty period</a:t>
            </a:r>
          </a:p>
          <a:p>
            <a:pPr lvl="1"/>
            <a:r>
              <a:rPr lang="en-US" altLang="en-US" sz="2400" dirty="0"/>
              <a:t>Unlimited transfers to spouses</a:t>
            </a:r>
          </a:p>
          <a:p>
            <a:pPr lvl="1"/>
            <a:r>
              <a:rPr lang="en-US" altLang="en-US" sz="2400" dirty="0"/>
              <a:t>Penalty for transfers to other than spouses</a:t>
            </a:r>
          </a:p>
          <a:p>
            <a:r>
              <a:rPr lang="en-US" altLang="en-US" sz="2800" dirty="0"/>
              <a:t>House – to sell or not to sell</a:t>
            </a:r>
          </a:p>
          <a:p>
            <a:r>
              <a:rPr lang="en-US" altLang="en-US" sz="2800" dirty="0"/>
              <a:t>Trusts?</a:t>
            </a:r>
          </a:p>
          <a:p>
            <a:r>
              <a:rPr lang="en-US" altLang="en-US" sz="2800" dirty="0"/>
              <a:t>Spend down</a:t>
            </a:r>
          </a:p>
          <a:p>
            <a:r>
              <a:rPr lang="en-US" altLang="en-US" sz="2800" dirty="0"/>
              <a:t>Divorce?  Not necessary.</a:t>
            </a:r>
          </a:p>
        </p:txBody>
      </p:sp>
    </p:spTree>
    <p:extLst>
      <p:ext uri="{BB962C8B-B14F-4D97-AF65-F5344CB8AC3E}">
        <p14:creationId xmlns:p14="http://schemas.microsoft.com/office/powerpoint/2010/main" val="183278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1794341-F1AB-4806-83D3-FD89A479E85E}"/>
              </a:ext>
            </a:extLst>
          </p:cNvPr>
          <p:cNvSpPr>
            <a:spLocks noGrp="1" noChangeArrowheads="1"/>
          </p:cNvSpPr>
          <p:nvPr>
            <p:ph type="title"/>
          </p:nvPr>
        </p:nvSpPr>
        <p:spPr/>
        <p:txBody>
          <a:bodyPr/>
          <a:lstStyle/>
          <a:p>
            <a:pPr algn="ctr"/>
            <a:r>
              <a:rPr lang="en-US" altLang="en-US" b="1"/>
              <a:t>Adult Protection</a:t>
            </a:r>
            <a:r>
              <a:rPr lang="en-US" altLang="en-US"/>
              <a:t> </a:t>
            </a:r>
          </a:p>
        </p:txBody>
      </p:sp>
      <p:sp>
        <p:nvSpPr>
          <p:cNvPr id="32771" name="Rectangle 3">
            <a:extLst>
              <a:ext uri="{FF2B5EF4-FFF2-40B4-BE49-F238E27FC236}">
                <a16:creationId xmlns:a16="http://schemas.microsoft.com/office/drawing/2014/main" id="{306956C2-C4DD-4888-B6B3-306CDD3541E6}"/>
              </a:ext>
            </a:extLst>
          </p:cNvPr>
          <p:cNvSpPr>
            <a:spLocks noGrp="1" noChangeArrowheads="1"/>
          </p:cNvSpPr>
          <p:nvPr>
            <p:ph type="body" idx="1"/>
          </p:nvPr>
        </p:nvSpPr>
        <p:spPr/>
        <p:txBody>
          <a:bodyPr/>
          <a:lstStyle/>
          <a:p>
            <a:pPr>
              <a:buFont typeface="Wingdings" panose="05000000000000000000" pitchFamily="2" charset="2"/>
              <a:buNone/>
            </a:pPr>
            <a:endParaRPr lang="en-US" altLang="en-US" sz="4000"/>
          </a:p>
          <a:p>
            <a:pPr>
              <a:buFont typeface="Wingdings" panose="05000000000000000000" pitchFamily="2" charset="2"/>
              <a:buNone/>
            </a:pPr>
            <a:endParaRPr lang="en-US" altLang="en-US" sz="4000"/>
          </a:p>
        </p:txBody>
      </p:sp>
      <p:pic>
        <p:nvPicPr>
          <p:cNvPr id="32773" name="Picture 5" descr="MP900443298[1]">
            <a:extLst>
              <a:ext uri="{FF2B5EF4-FFF2-40B4-BE49-F238E27FC236}">
                <a16:creationId xmlns:a16="http://schemas.microsoft.com/office/drawing/2014/main" id="{56A0FC9E-0D77-4E8B-8C55-B5E5065B7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42" y="1593909"/>
            <a:ext cx="5768574" cy="382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9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2276AB-9690-4E36-ABC9-83925FB70AB9}"/>
              </a:ext>
            </a:extLst>
          </p:cNvPr>
          <p:cNvSpPr>
            <a:spLocks noGrp="1" noChangeArrowheads="1"/>
          </p:cNvSpPr>
          <p:nvPr>
            <p:ph type="title"/>
          </p:nvPr>
        </p:nvSpPr>
        <p:spPr/>
        <p:txBody>
          <a:bodyPr/>
          <a:lstStyle/>
          <a:p>
            <a:r>
              <a:rPr lang="en-US" altLang="en-US"/>
              <a:t>Adult Protection</a:t>
            </a:r>
          </a:p>
        </p:txBody>
      </p:sp>
      <p:sp>
        <p:nvSpPr>
          <p:cNvPr id="8195" name="Rectangle 3">
            <a:extLst>
              <a:ext uri="{FF2B5EF4-FFF2-40B4-BE49-F238E27FC236}">
                <a16:creationId xmlns:a16="http://schemas.microsoft.com/office/drawing/2014/main" id="{0AB78CE3-2233-40D4-BB04-D2E7CE7498ED}"/>
              </a:ext>
            </a:extLst>
          </p:cNvPr>
          <p:cNvSpPr>
            <a:spLocks noGrp="1" noChangeArrowheads="1"/>
          </p:cNvSpPr>
          <p:nvPr>
            <p:ph type="body" idx="1"/>
          </p:nvPr>
        </p:nvSpPr>
        <p:spPr>
          <a:xfrm>
            <a:off x="3640822" y="1677798"/>
            <a:ext cx="6569978" cy="3884802"/>
          </a:xfrm>
        </p:spPr>
        <p:txBody>
          <a:bodyPr/>
          <a:lstStyle/>
          <a:p>
            <a:pPr>
              <a:buFont typeface="Wingdings" panose="05000000000000000000" pitchFamily="2" charset="2"/>
              <a:buNone/>
            </a:pPr>
            <a:r>
              <a:rPr lang="en-US" altLang="en-US" dirty="0"/>
              <a:t>Vulnerable Adults</a:t>
            </a:r>
          </a:p>
          <a:p>
            <a:r>
              <a:rPr lang="en-US" altLang="en-US" dirty="0"/>
              <a:t>The law also provides for a Vulnerable Adult Protection Order (VAPO) to protect vulnerable adults for risks of harm or financial exploitation. </a:t>
            </a:r>
          </a:p>
          <a:p>
            <a:r>
              <a:rPr lang="en-US" altLang="en-US" dirty="0"/>
              <a:t>Reporting cases of abuse</a:t>
            </a:r>
          </a:p>
          <a:p>
            <a:r>
              <a:rPr lang="en-US" altLang="en-US" dirty="0"/>
              <a:t>Rich Uncle Harry’s new wife…</a:t>
            </a:r>
          </a:p>
        </p:txBody>
      </p:sp>
    </p:spTree>
    <p:extLst>
      <p:ext uri="{BB962C8B-B14F-4D97-AF65-F5344CB8AC3E}">
        <p14:creationId xmlns:p14="http://schemas.microsoft.com/office/powerpoint/2010/main" val="309839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 Off to the races</a:t>
            </a:r>
          </a:p>
        </p:txBody>
      </p:sp>
      <p:pic>
        <p:nvPicPr>
          <p:cNvPr id="5" name="Picture 4"/>
          <p:cNvPicPr>
            <a:picLocks noChangeAspect="1"/>
          </p:cNvPicPr>
          <p:nvPr/>
        </p:nvPicPr>
        <p:blipFill>
          <a:blip r:embed="rId2"/>
          <a:stretch>
            <a:fillRect/>
          </a:stretch>
        </p:blipFill>
        <p:spPr>
          <a:xfrm>
            <a:off x="3751315" y="732145"/>
            <a:ext cx="8128000" cy="4445000"/>
          </a:xfrm>
          <a:prstGeom prst="rect">
            <a:avLst/>
          </a:prstGeom>
        </p:spPr>
      </p:pic>
    </p:spTree>
    <p:extLst>
      <p:ext uri="{BB962C8B-B14F-4D97-AF65-F5344CB8AC3E}">
        <p14:creationId xmlns:p14="http://schemas.microsoft.com/office/powerpoint/2010/main" val="15889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9019E4D-DE71-4CAB-B238-C60F0D136974}"/>
              </a:ext>
            </a:extLst>
          </p:cNvPr>
          <p:cNvSpPr>
            <a:spLocks noGrp="1" noChangeArrowheads="1"/>
          </p:cNvSpPr>
          <p:nvPr>
            <p:ph type="title"/>
          </p:nvPr>
        </p:nvSpPr>
        <p:spPr/>
        <p:txBody>
          <a:bodyPr>
            <a:normAutofit/>
          </a:bodyPr>
          <a:lstStyle/>
          <a:p>
            <a:pPr algn="ctr"/>
            <a:r>
              <a:rPr lang="en-US" altLang="en-US" sz="2800" b="1" dirty="0"/>
              <a:t>GUARDIANSHIP</a:t>
            </a:r>
          </a:p>
        </p:txBody>
      </p:sp>
      <p:sp>
        <p:nvSpPr>
          <p:cNvPr id="33795" name="Rectangle 3">
            <a:extLst>
              <a:ext uri="{FF2B5EF4-FFF2-40B4-BE49-F238E27FC236}">
                <a16:creationId xmlns:a16="http://schemas.microsoft.com/office/drawing/2014/main" id="{4DD51024-EE31-4679-9ECB-7FF68C041D74}"/>
              </a:ext>
            </a:extLst>
          </p:cNvPr>
          <p:cNvSpPr>
            <a:spLocks noGrp="1" noChangeArrowheads="1"/>
          </p:cNvSpPr>
          <p:nvPr>
            <p:ph type="body" idx="1"/>
          </p:nvPr>
        </p:nvSpPr>
        <p:spPr/>
        <p:txBody>
          <a:bodyPr/>
          <a:lstStyle/>
          <a:p>
            <a:pPr>
              <a:buFont typeface="Wingdings" panose="05000000000000000000" pitchFamily="2" charset="2"/>
              <a:buNone/>
            </a:pPr>
            <a:endParaRPr lang="en-US" altLang="en-US" dirty="0"/>
          </a:p>
        </p:txBody>
      </p:sp>
      <p:pic>
        <p:nvPicPr>
          <p:cNvPr id="5" name="Content Placeholder 5">
            <a:extLst>
              <a:ext uri="{FF2B5EF4-FFF2-40B4-BE49-F238E27FC236}">
                <a16:creationId xmlns:a16="http://schemas.microsoft.com/office/drawing/2014/main" id="{FC955087-6E17-47A1-8FD1-7600EDFFEF42}"/>
              </a:ext>
            </a:extLst>
          </p:cNvPr>
          <p:cNvPicPr>
            <a:picLocks noGrp="1" noChangeAspect="1"/>
          </p:cNvPicPr>
          <p:nvPr>
            <p:ph idx="1"/>
          </p:nvPr>
        </p:nvPicPr>
        <p:blipFill>
          <a:blip r:embed="rId2"/>
          <a:stretch>
            <a:fillRect/>
          </a:stretch>
        </p:blipFill>
        <p:spPr>
          <a:xfrm>
            <a:off x="4390741" y="1967405"/>
            <a:ext cx="6212943" cy="2712435"/>
          </a:xfrm>
        </p:spPr>
      </p:pic>
      <p:pic>
        <p:nvPicPr>
          <p:cNvPr id="6" name="Content Placeholder 5">
            <a:extLst>
              <a:ext uri="{FF2B5EF4-FFF2-40B4-BE49-F238E27FC236}">
                <a16:creationId xmlns:a16="http://schemas.microsoft.com/office/drawing/2014/main" id="{BC0889A5-835F-4A66-89C9-63251310F71C}"/>
              </a:ext>
            </a:extLst>
          </p:cNvPr>
          <p:cNvPicPr>
            <a:picLocks noGrp="1" noChangeAspect="1"/>
          </p:cNvPicPr>
          <p:nvPr>
            <p:ph idx="1"/>
          </p:nvPr>
        </p:nvPicPr>
        <p:blipFill>
          <a:blip r:embed="rId2"/>
          <a:stretch>
            <a:fillRect/>
          </a:stretch>
        </p:blipFill>
        <p:spPr>
          <a:xfrm>
            <a:off x="4543141" y="2119805"/>
            <a:ext cx="6212943" cy="2712435"/>
          </a:xfrm>
        </p:spPr>
      </p:pic>
    </p:spTree>
    <p:extLst>
      <p:ext uri="{BB962C8B-B14F-4D97-AF65-F5344CB8AC3E}">
        <p14:creationId xmlns:p14="http://schemas.microsoft.com/office/powerpoint/2010/main" val="110286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BBF11C0-FAE3-4B0E-BD96-BD55B08E88AB}"/>
              </a:ext>
            </a:extLst>
          </p:cNvPr>
          <p:cNvSpPr>
            <a:spLocks noGrp="1" noChangeArrowheads="1"/>
          </p:cNvSpPr>
          <p:nvPr>
            <p:ph type="title"/>
          </p:nvPr>
        </p:nvSpPr>
        <p:spPr/>
        <p:txBody>
          <a:bodyPr/>
          <a:lstStyle/>
          <a:p>
            <a:r>
              <a:rPr lang="en-US" altLang="en-US"/>
              <a:t>Guardianship</a:t>
            </a:r>
          </a:p>
        </p:txBody>
      </p:sp>
      <p:sp>
        <p:nvSpPr>
          <p:cNvPr id="39939" name="Rectangle 3">
            <a:extLst>
              <a:ext uri="{FF2B5EF4-FFF2-40B4-BE49-F238E27FC236}">
                <a16:creationId xmlns:a16="http://schemas.microsoft.com/office/drawing/2014/main" id="{7C8E07FB-EB22-4CE2-935C-13211C41A371}"/>
              </a:ext>
            </a:extLst>
          </p:cNvPr>
          <p:cNvSpPr>
            <a:spLocks noGrp="1" noChangeArrowheads="1"/>
          </p:cNvSpPr>
          <p:nvPr>
            <p:ph type="body" idx="1"/>
          </p:nvPr>
        </p:nvSpPr>
        <p:spPr/>
        <p:txBody>
          <a:bodyPr/>
          <a:lstStyle/>
          <a:p>
            <a:pPr>
              <a:lnSpc>
                <a:spcPct val="90000"/>
              </a:lnSpc>
            </a:pPr>
            <a:r>
              <a:rPr lang="en-US" altLang="en-US" sz="2800"/>
              <a:t>A court must determine that the person has “a significant risk of personal harm based upon a demonstrated inability to adequately provide for nutrition, health, housing or physical safety.”  </a:t>
            </a:r>
          </a:p>
          <a:p>
            <a:pPr>
              <a:lnSpc>
                <a:spcPct val="90000"/>
              </a:lnSpc>
            </a:pPr>
            <a:r>
              <a:rPr lang="en-US" altLang="en-US" sz="2800"/>
              <a:t>Getting a guardianship is a formal legal action and can be very expensive.  </a:t>
            </a:r>
          </a:p>
          <a:p>
            <a:pPr>
              <a:lnSpc>
                <a:spcPct val="90000"/>
              </a:lnSpc>
            </a:pPr>
            <a:r>
              <a:rPr lang="en-US" altLang="en-US" sz="2800"/>
              <a:t>My message is that having a Power of Attorney can avoid the expensive and time-consuming process of getting a guardian.</a:t>
            </a:r>
          </a:p>
        </p:txBody>
      </p:sp>
    </p:spTree>
    <p:extLst>
      <p:ext uri="{BB962C8B-B14F-4D97-AF65-F5344CB8AC3E}">
        <p14:creationId xmlns:p14="http://schemas.microsoft.com/office/powerpoint/2010/main" val="196209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2E144F7-4ECA-4274-A9F9-86719AD47006}"/>
              </a:ext>
            </a:extLst>
          </p:cNvPr>
          <p:cNvSpPr>
            <a:spLocks noGrp="1" noChangeArrowheads="1"/>
          </p:cNvSpPr>
          <p:nvPr>
            <p:ph type="title"/>
          </p:nvPr>
        </p:nvSpPr>
        <p:spPr/>
        <p:txBody>
          <a:bodyPr>
            <a:normAutofit/>
          </a:bodyPr>
          <a:lstStyle/>
          <a:p>
            <a:r>
              <a:rPr lang="en-US" altLang="en-US" sz="4000" dirty="0"/>
              <a:t>Questions?</a:t>
            </a:r>
          </a:p>
        </p:txBody>
      </p:sp>
      <p:sp>
        <p:nvSpPr>
          <p:cNvPr id="9219" name="Rectangle 3">
            <a:extLst>
              <a:ext uri="{FF2B5EF4-FFF2-40B4-BE49-F238E27FC236}">
                <a16:creationId xmlns:a16="http://schemas.microsoft.com/office/drawing/2014/main" id="{5FE527F9-7F02-4F35-A41B-DBA553AABFFE}"/>
              </a:ext>
            </a:extLst>
          </p:cNvPr>
          <p:cNvSpPr>
            <a:spLocks noGrp="1" noChangeArrowheads="1"/>
          </p:cNvSpPr>
          <p:nvPr>
            <p:ph type="body" idx="1"/>
          </p:nvPr>
        </p:nvSpPr>
        <p:spPr/>
        <p:txBody>
          <a:bodyPr/>
          <a:lstStyle/>
          <a:p>
            <a:pPr algn="ctr">
              <a:buFont typeface="Wingdings" panose="05000000000000000000" pitchFamily="2" charset="2"/>
              <a:buNone/>
            </a:pPr>
            <a:endParaRPr lang="en-US" altLang="en-US" dirty="0"/>
          </a:p>
        </p:txBody>
      </p:sp>
      <p:pic>
        <p:nvPicPr>
          <p:cNvPr id="9221" name="Picture 5" descr="MP900442315[1]">
            <a:extLst>
              <a:ext uri="{FF2B5EF4-FFF2-40B4-BE49-F238E27FC236}">
                <a16:creationId xmlns:a16="http://schemas.microsoft.com/office/drawing/2014/main" id="{6074F7B9-16DB-4E60-9DA0-87B177779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222" y="796255"/>
            <a:ext cx="42291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5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2976843" cy="4601183"/>
          </a:xfrm>
        </p:spPr>
        <p:txBody>
          <a:bodyPr>
            <a:normAutofit/>
          </a:bodyPr>
          <a:lstStyle/>
          <a:p>
            <a:pPr fontAlgn="auto">
              <a:lnSpc>
                <a:spcPct val="80000"/>
              </a:lnSpc>
              <a:spcAft>
                <a:spcPts val="0"/>
              </a:spcAft>
              <a:defRPr/>
            </a:pPr>
            <a:br>
              <a:rPr lang="en-US" altLang="en-US" dirty="0"/>
            </a:br>
            <a:endParaRPr lang="en-US" dirty="0"/>
          </a:p>
        </p:txBody>
      </p:sp>
      <p:sp>
        <p:nvSpPr>
          <p:cNvPr id="3" name="Content Placeholder 2"/>
          <p:cNvSpPr>
            <a:spLocks noGrp="1"/>
          </p:cNvSpPr>
          <p:nvPr>
            <p:ph idx="1"/>
          </p:nvPr>
        </p:nvSpPr>
        <p:spPr>
          <a:xfrm>
            <a:off x="4160940" y="3798668"/>
            <a:ext cx="7023528" cy="2186079"/>
          </a:xfrm>
        </p:spPr>
        <p:txBody>
          <a:bodyPr/>
          <a:lstStyle/>
          <a:p>
            <a:r>
              <a:rPr lang="en-US" altLang="en-US" dirty="0"/>
              <a:t>Peggy L. Sanders, Attorney at Law</a:t>
            </a:r>
            <a:br>
              <a:rPr lang="en-US" altLang="en-US" dirty="0"/>
            </a:br>
            <a:r>
              <a:rPr lang="en-US" altLang="en-US" dirty="0"/>
              <a:t>Sanders Law Group</a:t>
            </a:r>
            <a:br>
              <a:rPr lang="en-US" altLang="en-US" dirty="0"/>
            </a:br>
            <a:r>
              <a:rPr lang="en-US" altLang="en-US" dirty="0"/>
              <a:t>152 Third Avenue S., Suite 101</a:t>
            </a:r>
            <a:br>
              <a:rPr lang="en-US" altLang="en-US" dirty="0"/>
            </a:br>
            <a:r>
              <a:rPr lang="en-US" altLang="en-US" dirty="0"/>
              <a:t>Edmonds, WA  98020</a:t>
            </a:r>
            <a:br>
              <a:rPr lang="en-US" altLang="en-US" dirty="0"/>
            </a:br>
            <a:r>
              <a:rPr lang="en-US" altLang="en-US" dirty="0"/>
              <a:t>peggy@sanderslawgroupnw.com</a:t>
            </a:r>
            <a:br>
              <a:rPr lang="en-US" altLang="en-US" dirty="0"/>
            </a:br>
            <a:r>
              <a:rPr lang="en-US" altLang="en-US" dirty="0"/>
              <a:t>(425) 640-8686</a:t>
            </a:r>
            <a:endParaRPr lang="en-US" dirty="0"/>
          </a:p>
        </p:txBody>
      </p:sp>
      <p:pic>
        <p:nvPicPr>
          <p:cNvPr id="4" name="Picture 3"/>
          <p:cNvPicPr>
            <a:picLocks noChangeAspect="1"/>
          </p:cNvPicPr>
          <p:nvPr/>
        </p:nvPicPr>
        <p:blipFill>
          <a:blip r:embed="rId2"/>
          <a:stretch>
            <a:fillRect/>
          </a:stretch>
        </p:blipFill>
        <p:spPr>
          <a:xfrm>
            <a:off x="5142450" y="488548"/>
            <a:ext cx="3422709" cy="3310120"/>
          </a:xfrm>
          <a:prstGeom prst="rect">
            <a:avLst/>
          </a:prstGeom>
        </p:spPr>
      </p:pic>
      <p:pic>
        <p:nvPicPr>
          <p:cNvPr id="5" name="Picture 4"/>
          <p:cNvPicPr>
            <a:picLocks noChangeAspect="1"/>
          </p:cNvPicPr>
          <p:nvPr/>
        </p:nvPicPr>
        <p:blipFill>
          <a:blip r:embed="rId3"/>
          <a:stretch>
            <a:fillRect/>
          </a:stretch>
        </p:blipFill>
        <p:spPr>
          <a:xfrm>
            <a:off x="860276" y="2574721"/>
            <a:ext cx="1762125" cy="1524000"/>
          </a:xfrm>
          <a:prstGeom prst="rect">
            <a:avLst/>
          </a:prstGeom>
        </p:spPr>
      </p:pic>
    </p:spTree>
    <p:extLst>
      <p:ext uri="{BB962C8B-B14F-4D97-AF65-F5344CB8AC3E}">
        <p14:creationId xmlns:p14="http://schemas.microsoft.com/office/powerpoint/2010/main" val="426376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of us like to think that we’ll live to our mid-80s, then we croak.</a:t>
            </a:r>
          </a:p>
        </p:txBody>
      </p:sp>
      <p:pic>
        <p:nvPicPr>
          <p:cNvPr id="3" name="Picture 2"/>
          <p:cNvPicPr>
            <a:picLocks noChangeAspect="1"/>
          </p:cNvPicPr>
          <p:nvPr/>
        </p:nvPicPr>
        <p:blipFill>
          <a:blip r:embed="rId2"/>
          <a:stretch>
            <a:fillRect/>
          </a:stretch>
        </p:blipFill>
        <p:spPr>
          <a:xfrm>
            <a:off x="5138956" y="1348268"/>
            <a:ext cx="3810000" cy="3943350"/>
          </a:xfrm>
          <a:prstGeom prst="rect">
            <a:avLst/>
          </a:prstGeom>
        </p:spPr>
      </p:pic>
    </p:spTree>
    <p:extLst>
      <p:ext uri="{BB962C8B-B14F-4D97-AF65-F5344CB8AC3E}">
        <p14:creationId xmlns:p14="http://schemas.microsoft.com/office/powerpoint/2010/main" val="35614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worries start to creep in</a:t>
            </a:r>
          </a:p>
        </p:txBody>
      </p:sp>
      <p:pic>
        <p:nvPicPr>
          <p:cNvPr id="7" name="Content Placeholder 6"/>
          <p:cNvPicPr>
            <a:picLocks noGrp="1" noChangeAspect="1"/>
          </p:cNvPicPr>
          <p:nvPr>
            <p:ph idx="1"/>
          </p:nvPr>
        </p:nvPicPr>
        <p:blipFill>
          <a:blip r:embed="rId2"/>
          <a:stretch>
            <a:fillRect/>
          </a:stretch>
        </p:blipFill>
        <p:spPr>
          <a:xfrm>
            <a:off x="5746459" y="896432"/>
            <a:ext cx="3246539" cy="4610776"/>
          </a:xfrm>
        </p:spPr>
      </p:pic>
    </p:spTree>
    <p:extLst>
      <p:ext uri="{BB962C8B-B14F-4D97-AF65-F5344CB8AC3E}">
        <p14:creationId xmlns:p14="http://schemas.microsoft.com/office/powerpoint/2010/main" val="411566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1812310"/>
          </a:xfrm>
        </p:spPr>
        <p:txBody>
          <a:bodyPr/>
          <a:lstStyle/>
          <a:p>
            <a:r>
              <a:rPr lang="en-US" dirty="0"/>
              <a:t>Retirement Phase 2</a:t>
            </a:r>
          </a:p>
        </p:txBody>
      </p:sp>
      <p:sp>
        <p:nvSpPr>
          <p:cNvPr id="3" name="Content Placeholder 2"/>
          <p:cNvSpPr>
            <a:spLocks noGrp="1"/>
          </p:cNvSpPr>
          <p:nvPr>
            <p:ph idx="1"/>
          </p:nvPr>
        </p:nvSpPr>
        <p:spPr>
          <a:xfrm>
            <a:off x="3869268" y="805343"/>
            <a:ext cx="7315200" cy="5327009"/>
          </a:xfrm>
        </p:spPr>
        <p:txBody>
          <a:bodyPr>
            <a:normAutofit/>
          </a:bodyPr>
          <a:lstStyle/>
          <a:p>
            <a:r>
              <a:rPr lang="en-US" sz="3200" dirty="0"/>
              <a:t>When Social Security began, the average American could expect to live only 62 years, and there were 42 workers paying for each “aged” recipient.</a:t>
            </a:r>
          </a:p>
          <a:p>
            <a:r>
              <a:rPr lang="en-US" sz="3200" dirty="0"/>
              <a:t>Today life expectancy is approaching 79 (and steadily rising) and due to decades of declining fertility, there are fewer than three workers to pay for each recipient. </a:t>
            </a:r>
          </a:p>
        </p:txBody>
      </p:sp>
      <p:pic>
        <p:nvPicPr>
          <p:cNvPr id="4" name="Picture 3"/>
          <p:cNvPicPr>
            <a:picLocks noChangeAspect="1"/>
          </p:cNvPicPr>
          <p:nvPr/>
        </p:nvPicPr>
        <p:blipFill>
          <a:blip r:embed="rId2"/>
          <a:stretch>
            <a:fillRect/>
          </a:stretch>
        </p:blipFill>
        <p:spPr>
          <a:xfrm>
            <a:off x="444116" y="2726421"/>
            <a:ext cx="2565088" cy="3137483"/>
          </a:xfrm>
          <a:prstGeom prst="rect">
            <a:avLst/>
          </a:prstGeom>
        </p:spPr>
      </p:pic>
    </p:spTree>
    <p:extLst>
      <p:ext uri="{BB962C8B-B14F-4D97-AF65-F5344CB8AC3E}">
        <p14:creationId xmlns:p14="http://schemas.microsoft.com/office/powerpoint/2010/main" val="316611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living longer but not necessarily healthier.</a:t>
            </a:r>
          </a:p>
        </p:txBody>
      </p:sp>
      <p:pic>
        <p:nvPicPr>
          <p:cNvPr id="4" name="Picture 3"/>
          <p:cNvPicPr>
            <a:picLocks noChangeAspect="1"/>
          </p:cNvPicPr>
          <p:nvPr/>
        </p:nvPicPr>
        <p:blipFill>
          <a:blip r:embed="rId2"/>
          <a:stretch>
            <a:fillRect/>
          </a:stretch>
        </p:blipFill>
        <p:spPr>
          <a:xfrm>
            <a:off x="4495801" y="992931"/>
            <a:ext cx="4732089" cy="4732089"/>
          </a:xfrm>
          <a:prstGeom prst="rect">
            <a:avLst/>
          </a:prstGeom>
        </p:spPr>
      </p:pic>
    </p:spTree>
    <p:extLst>
      <p:ext uri="{BB962C8B-B14F-4D97-AF65-F5344CB8AC3E}">
        <p14:creationId xmlns:p14="http://schemas.microsoft.com/office/powerpoint/2010/main" val="9835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starting to lose my marbles?  (That’s a legal term.)</a:t>
            </a:r>
          </a:p>
        </p:txBody>
      </p:sp>
      <p:pic>
        <p:nvPicPr>
          <p:cNvPr id="4" name="Picture 3"/>
          <p:cNvPicPr>
            <a:picLocks noChangeAspect="1"/>
          </p:cNvPicPr>
          <p:nvPr/>
        </p:nvPicPr>
        <p:blipFill>
          <a:blip r:embed="rId2"/>
          <a:stretch>
            <a:fillRect/>
          </a:stretch>
        </p:blipFill>
        <p:spPr>
          <a:xfrm>
            <a:off x="4331332" y="1123837"/>
            <a:ext cx="5844513" cy="4441829"/>
          </a:xfrm>
          <a:prstGeom prst="rect">
            <a:avLst/>
          </a:prstGeom>
        </p:spPr>
      </p:pic>
    </p:spTree>
    <p:extLst>
      <p:ext uri="{BB962C8B-B14F-4D97-AF65-F5344CB8AC3E}">
        <p14:creationId xmlns:p14="http://schemas.microsoft.com/office/powerpoint/2010/main" val="288813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11734" cy="4601183"/>
          </a:xfrm>
        </p:spPr>
        <p:txBody>
          <a:bodyPr>
            <a:normAutofit/>
          </a:bodyPr>
          <a:lstStyle/>
          <a:p>
            <a:r>
              <a:rPr lang="en-US" sz="3200" dirty="0"/>
              <a:t>Our institutions weren’t designed to deal with Alzheimer’s and other forms of dementia </a:t>
            </a:r>
          </a:p>
        </p:txBody>
      </p:sp>
      <p:pic>
        <p:nvPicPr>
          <p:cNvPr id="5" name="Picture 4"/>
          <p:cNvPicPr>
            <a:picLocks noChangeAspect="1"/>
          </p:cNvPicPr>
          <p:nvPr/>
        </p:nvPicPr>
        <p:blipFill>
          <a:blip r:embed="rId2"/>
          <a:stretch>
            <a:fillRect/>
          </a:stretch>
        </p:blipFill>
        <p:spPr>
          <a:xfrm>
            <a:off x="4751797" y="1123837"/>
            <a:ext cx="4459313" cy="4325533"/>
          </a:xfrm>
          <a:prstGeom prst="rect">
            <a:avLst/>
          </a:prstGeom>
        </p:spPr>
      </p:pic>
    </p:spTree>
    <p:extLst>
      <p:ext uri="{BB962C8B-B14F-4D97-AF65-F5344CB8AC3E}">
        <p14:creationId xmlns:p14="http://schemas.microsoft.com/office/powerpoint/2010/main" val="11724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where an Elder Law Attorney comes in.</a:t>
            </a:r>
          </a:p>
        </p:txBody>
      </p:sp>
      <p:sp>
        <p:nvSpPr>
          <p:cNvPr id="3" name="Content Placeholder 2"/>
          <p:cNvSpPr>
            <a:spLocks noGrp="1"/>
          </p:cNvSpPr>
          <p:nvPr>
            <p:ph idx="1"/>
          </p:nvPr>
        </p:nvSpPr>
        <p:spPr/>
        <p:txBody>
          <a:bodyPr/>
          <a:lstStyle/>
          <a:p>
            <a:pPr marL="0" indent="0">
              <a:buFont typeface="Wingdings" panose="05000000000000000000" pitchFamily="2" charset="2"/>
              <a:buNone/>
            </a:pPr>
            <a:r>
              <a:rPr lang="en-US" altLang="en-US" sz="4000" dirty="0"/>
              <a:t>Surveys show the three greatest concerns for seniors:</a:t>
            </a:r>
          </a:p>
          <a:p>
            <a:pPr lvl="1"/>
            <a:r>
              <a:rPr lang="en-US" altLang="en-US" sz="4000" dirty="0"/>
              <a:t>Preserve Assets</a:t>
            </a:r>
          </a:p>
          <a:p>
            <a:pPr lvl="1"/>
            <a:r>
              <a:rPr lang="en-US" altLang="en-US" sz="4000" dirty="0"/>
              <a:t>Live at Home for as long as possible</a:t>
            </a:r>
          </a:p>
          <a:p>
            <a:pPr lvl="1"/>
            <a:r>
              <a:rPr lang="en-US" altLang="en-US" sz="4000" dirty="0"/>
              <a:t>Not be a burden to loved ones</a:t>
            </a:r>
          </a:p>
          <a:p>
            <a:endParaRPr lang="en-US" dirty="0"/>
          </a:p>
        </p:txBody>
      </p:sp>
    </p:spTree>
    <p:extLst>
      <p:ext uri="{BB962C8B-B14F-4D97-AF65-F5344CB8AC3E}">
        <p14:creationId xmlns:p14="http://schemas.microsoft.com/office/powerpoint/2010/main" val="166790504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446</TotalTime>
  <Words>799</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Corbel</vt:lpstr>
      <vt:lpstr>Wingdings</vt:lpstr>
      <vt:lpstr>Wingdings 2</vt:lpstr>
      <vt:lpstr>Frame</vt:lpstr>
      <vt:lpstr>The 2 Phases of Retirement</vt:lpstr>
      <vt:lpstr>Phase 1 – Off to the races</vt:lpstr>
      <vt:lpstr>Most of us like to think that we’ll live to our mid-80s, then we croak.</vt:lpstr>
      <vt:lpstr>But worries start to creep in</vt:lpstr>
      <vt:lpstr>Retirement Phase 2</vt:lpstr>
      <vt:lpstr>We are living longer but not necessarily healthier.</vt:lpstr>
      <vt:lpstr>Am I starting to lose my marbles?  (That’s a legal term.)</vt:lpstr>
      <vt:lpstr>Our institutions weren’t designed to deal with Alzheimer’s and other forms of dementia </vt:lpstr>
      <vt:lpstr>This where an Elder Law Attorney comes in.</vt:lpstr>
      <vt:lpstr>PowerPoint Presentation</vt:lpstr>
      <vt:lpstr>What we’ll talk about today.</vt:lpstr>
      <vt:lpstr>There is no such thing as a Transfer on Stroke Account</vt:lpstr>
      <vt:lpstr>SOME BASICS</vt:lpstr>
      <vt:lpstr>And how do we pay?</vt:lpstr>
      <vt:lpstr>VA Benefits</vt:lpstr>
      <vt:lpstr>Then there’s Medicaid – First the Basics</vt:lpstr>
      <vt:lpstr>Now, how an Elder Law Attorney can help</vt:lpstr>
      <vt:lpstr>Adult Protection </vt:lpstr>
      <vt:lpstr>Adult Protection</vt:lpstr>
      <vt:lpstr>GUARDIANSHIP</vt:lpstr>
      <vt:lpstr>Guardianship</vt:lpstr>
      <vt:lpstr>Questions?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 Phases of Retirement</dc:title>
  <dc:creator>Ralph Sanders</dc:creator>
  <cp:lastModifiedBy>Ralph Sanders</cp:lastModifiedBy>
  <cp:revision>48</cp:revision>
  <cp:lastPrinted>2017-02-21T23:18:48Z</cp:lastPrinted>
  <dcterms:created xsi:type="dcterms:W3CDTF">2016-05-19T20:45:43Z</dcterms:created>
  <dcterms:modified xsi:type="dcterms:W3CDTF">2018-06-01T23:41:38Z</dcterms:modified>
</cp:coreProperties>
</file>